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329" r:id="rId5"/>
    <p:sldId id="259" r:id="rId6"/>
    <p:sldId id="422" r:id="rId7"/>
    <p:sldId id="260" r:id="rId8"/>
    <p:sldId id="523" r:id="rId9"/>
    <p:sldId id="358" r:id="rId10"/>
    <p:sldId id="595" r:id="rId11"/>
    <p:sldId id="515" r:id="rId12"/>
    <p:sldId id="524" r:id="rId13"/>
    <p:sldId id="415" r:id="rId14"/>
    <p:sldId id="516" r:id="rId15"/>
    <p:sldId id="517" r:id="rId16"/>
    <p:sldId id="285" r:id="rId17"/>
    <p:sldId id="514" r:id="rId18"/>
    <p:sldId id="425" r:id="rId19"/>
    <p:sldId id="518" r:id="rId20"/>
    <p:sldId id="519" r:id="rId21"/>
    <p:sldId id="429" r:id="rId22"/>
    <p:sldId id="485" r:id="rId23"/>
    <p:sldId id="486" r:id="rId24"/>
    <p:sldId id="520" r:id="rId25"/>
    <p:sldId id="435" r:id="rId26"/>
    <p:sldId id="521" r:id="rId27"/>
    <p:sldId id="513" r:id="rId28"/>
    <p:sldId id="356" r:id="rId29"/>
    <p:sldId id="511" r:id="rId30"/>
    <p:sldId id="567" r:id="rId31"/>
    <p:sldId id="569" r:id="rId32"/>
    <p:sldId id="570" r:id="rId33"/>
    <p:sldId id="593" r:id="rId34"/>
    <p:sldId id="512" r:id="rId35"/>
    <p:sldId id="317" r:id="rId36"/>
    <p:sldId id="263" r:id="rId37"/>
    <p:sldId id="276" r:id="rId38"/>
    <p:sldId id="273" r:id="rId39"/>
    <p:sldId id="413" r:id="rId40"/>
    <p:sldId id="431" r:id="rId41"/>
    <p:sldId id="432" r:id="rId42"/>
    <p:sldId id="284" r:id="rId43"/>
    <p:sldId id="359" r:id="rId44"/>
    <p:sldId id="269" r:id="rId45"/>
    <p:sldId id="270" r:id="rId46"/>
    <p:sldId id="271" r:id="rId47"/>
    <p:sldId id="272" r:id="rId48"/>
    <p:sldId id="279" r:id="rId49"/>
    <p:sldId id="418" r:id="rId50"/>
    <p:sldId id="434" r:id="rId51"/>
    <p:sldId id="510" r:id="rId52"/>
    <p:sldId id="572" r:id="rId53"/>
    <p:sldId id="458" r:id="rId54"/>
    <p:sldId id="565" r:id="rId55"/>
    <p:sldId id="566" r:id="rId5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1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9F15F5"/>
    <a:srgbClr val="E9503E"/>
    <a:srgbClr val="000000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53AB1-616A-42F2-B4F3-B449C3623C04}" v="8" dt="2020-02-13T08:07:52.898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102" d="100"/>
          <a:sy n="102" d="100"/>
        </p:scale>
        <p:origin x="3306" y="108"/>
      </p:cViewPr>
      <p:guideLst>
        <p:guide orient="horz" pos="2431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Coccejus" userId="47bc5df8abf4f7df" providerId="LiveId" clId="{E0353AB1-616A-42F2-B4F3-B449C3623C04}"/>
    <pc:docChg chg="modSld sldOrd">
      <pc:chgData name="Jan Coccejus" userId="47bc5df8abf4f7df" providerId="LiveId" clId="{E0353AB1-616A-42F2-B4F3-B449C3623C04}" dt="2020-02-13T08:09:05.723" v="29"/>
      <pc:docMkLst>
        <pc:docMk/>
      </pc:docMkLst>
      <pc:sldChg chg="modSp mod">
        <pc:chgData name="Jan Coccejus" userId="47bc5df8abf4f7df" providerId="LiveId" clId="{E0353AB1-616A-42F2-B4F3-B449C3623C04}" dt="2020-02-13T08:08:52.102" v="27" actId="27918"/>
        <pc:sldMkLst>
          <pc:docMk/>
          <pc:sldMk cId="0" sldId="520"/>
        </pc:sldMkLst>
        <pc:spChg chg="mod">
          <ac:chgData name="Jan Coccejus" userId="47bc5df8abf4f7df" providerId="LiveId" clId="{E0353AB1-616A-42F2-B4F3-B449C3623C04}" dt="2020-02-13T08:08:38.426" v="21" actId="115"/>
          <ac:spMkLst>
            <pc:docMk/>
            <pc:sldMk cId="0" sldId="520"/>
            <ac:spMk id="12" creationId="{00000000-0000-0000-0000-000000000000}"/>
          </ac:spMkLst>
        </pc:spChg>
      </pc:sldChg>
      <pc:sldChg chg="modSp mod">
        <pc:chgData name="Jan Coccejus" userId="47bc5df8abf4f7df" providerId="LiveId" clId="{E0353AB1-616A-42F2-B4F3-B449C3623C04}" dt="2020-02-13T08:08:11.491" v="15" actId="27918"/>
        <pc:sldMkLst>
          <pc:docMk/>
          <pc:sldMk cId="0" sldId="521"/>
        </pc:sldMkLst>
        <pc:spChg chg="mod">
          <ac:chgData name="Jan Coccejus" userId="47bc5df8abf4f7df" providerId="LiveId" clId="{E0353AB1-616A-42F2-B4F3-B449C3623C04}" dt="2020-02-13T08:07:52.898" v="7" actId="115"/>
          <ac:spMkLst>
            <pc:docMk/>
            <pc:sldMk cId="0" sldId="521"/>
            <ac:spMk id="9" creationId="{00000000-0000-0000-0000-000000000000}"/>
          </ac:spMkLst>
        </pc:spChg>
        <pc:spChg chg="mod">
          <ac:chgData name="Jan Coccejus" userId="47bc5df8abf4f7df" providerId="LiveId" clId="{E0353AB1-616A-42F2-B4F3-B449C3623C04}" dt="2020-02-13T08:07:39.437" v="0" actId="20577"/>
          <ac:spMkLst>
            <pc:docMk/>
            <pc:sldMk cId="0" sldId="521"/>
            <ac:spMk id="10" creationId="{00000000-0000-0000-0000-000000000000}"/>
          </ac:spMkLst>
        </pc:spChg>
      </pc:sldChg>
      <pc:sldChg chg="ord">
        <pc:chgData name="Jan Coccejus" userId="47bc5df8abf4f7df" providerId="LiveId" clId="{E0353AB1-616A-42F2-B4F3-B449C3623C04}" dt="2020-02-13T08:09:05.723" v="29"/>
        <pc:sldMkLst>
          <pc:docMk/>
          <pc:sldMk cId="0" sldId="565"/>
        </pc:sldMkLst>
      </pc:sldChg>
      <pc:sldChg chg="ord">
        <pc:chgData name="Jan Coccejus" userId="47bc5df8abf4f7df" providerId="LiveId" clId="{E0353AB1-616A-42F2-B4F3-B449C3623C04}" dt="2020-02-13T08:09:05.723" v="29"/>
        <pc:sldMkLst>
          <pc:docMk/>
          <pc:sldMk cId="0" sldId="5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74525988556701"/>
          <c:y val="0.139034268844447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1E-40ED-9569-83264C75CAE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1E-40ED-9569-83264C75CAE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1E-40ED-9569-83264C75CAE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1E-40ED-9569-83264C75CA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77.391304347826093</c:v>
                </c:pt>
                <c:pt idx="1">
                  <c:v>22.6086956521739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1E-40ED-9569-83264C75C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 Loss 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7C-489F-8D3F-C51BA19CAE07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rgb &amp; sup + n2d + cont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0.54</c:v>
                </c:pt>
                <c:pt idx="1">
                  <c:v>0.53058433500000002</c:v>
                </c:pt>
                <c:pt idx="2">
                  <c:v>0.55346363799999998</c:v>
                </c:pt>
                <c:pt idx="3">
                  <c:v>0.60929518900000001</c:v>
                </c:pt>
                <c:pt idx="4">
                  <c:v>0.58471232699999998</c:v>
                </c:pt>
                <c:pt idx="5">
                  <c:v>0.56462097200000005</c:v>
                </c:pt>
                <c:pt idx="6">
                  <c:v>0.58561992600000001</c:v>
                </c:pt>
                <c:pt idx="7">
                  <c:v>0.55611962100000001</c:v>
                </c:pt>
                <c:pt idx="8">
                  <c:v>0.58396357300000001</c:v>
                </c:pt>
                <c:pt idx="9">
                  <c:v>0.462928593</c:v>
                </c:pt>
                <c:pt idx="10">
                  <c:v>0.32616081800000002</c:v>
                </c:pt>
                <c:pt idx="11">
                  <c:v>0.25587159399999998</c:v>
                </c:pt>
                <c:pt idx="12">
                  <c:v>0.275361568</c:v>
                </c:pt>
                <c:pt idx="13">
                  <c:v>0.26166549300000003</c:v>
                </c:pt>
                <c:pt idx="14">
                  <c:v>0.24875882299999999</c:v>
                </c:pt>
                <c:pt idx="15">
                  <c:v>0.24700353999999999</c:v>
                </c:pt>
                <c:pt idx="16">
                  <c:v>0.19008591799999999</c:v>
                </c:pt>
                <c:pt idx="17">
                  <c:v>0.218245193</c:v>
                </c:pt>
                <c:pt idx="18">
                  <c:v>0.20355324399999999</c:v>
                </c:pt>
                <c:pt idx="19">
                  <c:v>0.23109528400000001</c:v>
                </c:pt>
                <c:pt idx="20">
                  <c:v>0.23299548</c:v>
                </c:pt>
                <c:pt idx="21">
                  <c:v>0.22252762300000001</c:v>
                </c:pt>
                <c:pt idx="22">
                  <c:v>0.21295344799999999</c:v>
                </c:pt>
                <c:pt idx="23">
                  <c:v>0.183506906</c:v>
                </c:pt>
                <c:pt idx="24">
                  <c:v>0.17697152499999999</c:v>
                </c:pt>
                <c:pt idx="25">
                  <c:v>0.23680427700000001</c:v>
                </c:pt>
                <c:pt idx="26">
                  <c:v>0.22411726400000001</c:v>
                </c:pt>
                <c:pt idx="27">
                  <c:v>0.22880187599999999</c:v>
                </c:pt>
                <c:pt idx="28">
                  <c:v>0.26253056499999999</c:v>
                </c:pt>
                <c:pt idx="29">
                  <c:v>0.22869056500000001</c:v>
                </c:pt>
                <c:pt idx="30">
                  <c:v>0.25979095699999999</c:v>
                </c:pt>
                <c:pt idx="31">
                  <c:v>0.19437997000000001</c:v>
                </c:pt>
                <c:pt idx="32">
                  <c:v>0.191451132</c:v>
                </c:pt>
                <c:pt idx="33">
                  <c:v>0.20739263299999999</c:v>
                </c:pt>
                <c:pt idx="34">
                  <c:v>0.16370295000000001</c:v>
                </c:pt>
                <c:pt idx="35">
                  <c:v>0.16382881999999999</c:v>
                </c:pt>
                <c:pt idx="36">
                  <c:v>0.19464467499999999</c:v>
                </c:pt>
                <c:pt idx="37">
                  <c:v>0.29080513099999999</c:v>
                </c:pt>
                <c:pt idx="38">
                  <c:v>0.22297482199999999</c:v>
                </c:pt>
                <c:pt idx="39">
                  <c:v>0.191365585</c:v>
                </c:pt>
                <c:pt idx="40">
                  <c:v>0.17861945900000001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7C-489F-8D3F-C51BA19CA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 </a:t>
            </a:r>
            <a:r>
              <a:rPr lang="en-US" sz="1600" b="1" dirty="0" err="1">
                <a:solidFill>
                  <a:schemeClr val="tx1"/>
                </a:solidFill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+ </a:t>
            </a:r>
            <a:r>
              <a:rPr lang="en-US" sz="1600" b="1" dirty="0" err="1">
                <a:solidFill>
                  <a:schemeClr val="tx1"/>
                </a:solidFill>
              </a:rPr>
              <a:t>Normals</a:t>
            </a:r>
            <a:r>
              <a:rPr lang="en-US" sz="1600" b="1" dirty="0">
                <a:solidFill>
                  <a:schemeClr val="tx1"/>
                </a:solidFill>
              </a:rPr>
              <a:t> in Loss Function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</a:t>
            </a:r>
            <a:r>
              <a:rPr lang="en-US" sz="1600" b="1" dirty="0" err="1">
                <a:solidFill>
                  <a:schemeClr val="tx1"/>
                </a:solidFill>
              </a:rPr>
              <a:t>absl</a:t>
            </a:r>
            <a:r>
              <a:rPr lang="en-US" sz="1600" b="1" dirty="0">
                <a:solidFill>
                  <a:schemeClr val="tx1"/>
                </a:solidFill>
              </a:rPr>
              <a:t>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E7-41E6-AFAE-4636A51551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normal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0.47276487900000003</c:v>
                </c:pt>
                <c:pt idx="2">
                  <c:v>0.31668463299999999</c:v>
                </c:pt>
                <c:pt idx="3">
                  <c:v>0.30344822999999999</c:v>
                </c:pt>
                <c:pt idx="4">
                  <c:v>0.21960106500000001</c:v>
                </c:pt>
                <c:pt idx="5">
                  <c:v>0.26955953199999999</c:v>
                </c:pt>
                <c:pt idx="6">
                  <c:v>0.230661333</c:v>
                </c:pt>
                <c:pt idx="7">
                  <c:v>0.212894112</c:v>
                </c:pt>
                <c:pt idx="8">
                  <c:v>0.178403109</c:v>
                </c:pt>
                <c:pt idx="9">
                  <c:v>0.17149473700000001</c:v>
                </c:pt>
                <c:pt idx="10">
                  <c:v>0.175630763</c:v>
                </c:pt>
                <c:pt idx="11">
                  <c:v>0.17792518399999999</c:v>
                </c:pt>
                <c:pt idx="12">
                  <c:v>0.13233088000000001</c:v>
                </c:pt>
                <c:pt idx="13">
                  <c:v>0.19670599699999999</c:v>
                </c:pt>
                <c:pt idx="14">
                  <c:v>0.15903940799999999</c:v>
                </c:pt>
                <c:pt idx="15">
                  <c:v>0.14178818500000001</c:v>
                </c:pt>
                <c:pt idx="16">
                  <c:v>0.122145452</c:v>
                </c:pt>
                <c:pt idx="17">
                  <c:v>0.15985333900000001</c:v>
                </c:pt>
                <c:pt idx="18">
                  <c:v>0.17915323399999999</c:v>
                </c:pt>
                <c:pt idx="19">
                  <c:v>0.15103969</c:v>
                </c:pt>
                <c:pt idx="20">
                  <c:v>0.1673114</c:v>
                </c:pt>
                <c:pt idx="21">
                  <c:v>0.17901963000000001</c:v>
                </c:pt>
                <c:pt idx="22">
                  <c:v>0.17947395099999999</c:v>
                </c:pt>
                <c:pt idx="23">
                  <c:v>0.153333843</c:v>
                </c:pt>
                <c:pt idx="24">
                  <c:v>0.12702468</c:v>
                </c:pt>
                <c:pt idx="25">
                  <c:v>0.12656024099999999</c:v>
                </c:pt>
                <c:pt idx="26">
                  <c:v>0.14216268100000001</c:v>
                </c:pt>
                <c:pt idx="27">
                  <c:v>0.12792345899999999</c:v>
                </c:pt>
                <c:pt idx="28">
                  <c:v>0.19949446600000001</c:v>
                </c:pt>
                <c:pt idx="29">
                  <c:v>0.15721602700000001</c:v>
                </c:pt>
                <c:pt idx="30">
                  <c:v>0.118481092</c:v>
                </c:pt>
                <c:pt idx="31">
                  <c:v>0.14301109300000001</c:v>
                </c:pt>
                <c:pt idx="32">
                  <c:v>0.12492911499999999</c:v>
                </c:pt>
                <c:pt idx="33">
                  <c:v>0.11985024800000001</c:v>
                </c:pt>
                <c:pt idx="34">
                  <c:v>0.10811998</c:v>
                </c:pt>
                <c:pt idx="35">
                  <c:v>0.13017416000000001</c:v>
                </c:pt>
                <c:pt idx="36">
                  <c:v>9.2807867000000002E-2</c:v>
                </c:pt>
                <c:pt idx="37">
                  <c:v>0.13522110900000001</c:v>
                </c:pt>
                <c:pt idx="38">
                  <c:v>0.122703269</c:v>
                </c:pt>
                <c:pt idx="39">
                  <c:v>0.152602613</c:v>
                </c:pt>
                <c:pt idx="40">
                  <c:v>0.15073669000000001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E7-41E6-AFAE-4636A5155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FF6-4F52-9C71-6D5B71F7115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F6-4F52-9C71-6D5B71F71151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F6-4F52-9C71-6D5B71F7115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F6-4F52-9C71-6D5B71F7115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FF6-4F52-9C71-6D5B71F711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A2-4C96-AE12-DB79A62D0B8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A2-4C96-AE12-DB79A62D0B8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A2-4C96-AE12-DB79A62D0B8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A2-4C96-AE12-DB79A62D0B8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A2-4C96-AE12-DB79A62D0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</a:t>
            </a:r>
            <a:r>
              <a:rPr lang="de-DE" sz="1600" b="1" dirty="0" err="1">
                <a:solidFill>
                  <a:schemeClr val="tx1"/>
                </a:solidFill>
              </a:rPr>
              <a:t>vs</a:t>
            </a:r>
            <a:r>
              <a:rPr lang="de-DE" sz="1600" b="1" dirty="0">
                <a:solidFill>
                  <a:schemeClr val="tx1"/>
                </a:solidFill>
              </a:rPr>
              <a:t> Normal Loss &amp; </a:t>
            </a:r>
            <a:r>
              <a:rPr lang="de-DE" sz="1600" b="1" dirty="0" err="1">
                <a:solidFill>
                  <a:schemeClr val="tx1"/>
                </a:solidFill>
              </a:rPr>
              <a:t>Continuous</a:t>
            </a:r>
            <a:r>
              <a:rPr lang="de-DE" sz="1600" b="1" dirty="0">
                <a:solidFill>
                  <a:schemeClr val="tx1"/>
                </a:solidFill>
              </a:rPr>
              <a:t> Superpixel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</a:t>
            </a:r>
            <a:r>
              <a:rPr lang="de-DE" sz="1600" b="1" dirty="0" err="1">
                <a:solidFill>
                  <a:schemeClr val="tx1"/>
                </a:solidFill>
              </a:rPr>
              <a:t>absl</a:t>
            </a:r>
            <a:r>
              <a:rPr lang="de-DE" sz="1600" b="1" dirty="0">
                <a:solidFill>
                  <a:schemeClr val="tx1"/>
                </a:solidFill>
              </a:rPr>
              <a:t>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6B-4F50-8CE8-7705A216A7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 + n2d + cont &amp; normal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0.5</c:v>
                </c:pt>
                <c:pt idx="1">
                  <c:v>0.48514020400000002</c:v>
                </c:pt>
                <c:pt idx="2">
                  <c:v>0.30879336600000001</c:v>
                </c:pt>
                <c:pt idx="3">
                  <c:v>0.283008337</c:v>
                </c:pt>
                <c:pt idx="4">
                  <c:v>0.22908099000000001</c:v>
                </c:pt>
                <c:pt idx="5">
                  <c:v>0.249800205</c:v>
                </c:pt>
                <c:pt idx="6">
                  <c:v>0.23440016799999999</c:v>
                </c:pt>
                <c:pt idx="7">
                  <c:v>0.21629567399999999</c:v>
                </c:pt>
                <c:pt idx="8">
                  <c:v>0.17478042799999999</c:v>
                </c:pt>
                <c:pt idx="9">
                  <c:v>0.18617898199999999</c:v>
                </c:pt>
                <c:pt idx="10">
                  <c:v>0.15673311100000001</c:v>
                </c:pt>
                <c:pt idx="11">
                  <c:v>0.15441474299999999</c:v>
                </c:pt>
                <c:pt idx="12">
                  <c:v>0.200422972</c:v>
                </c:pt>
                <c:pt idx="13">
                  <c:v>0.169640824</c:v>
                </c:pt>
                <c:pt idx="14">
                  <c:v>0.13102778800000001</c:v>
                </c:pt>
                <c:pt idx="15">
                  <c:v>0.162688255</c:v>
                </c:pt>
                <c:pt idx="16">
                  <c:v>0.131345615</c:v>
                </c:pt>
                <c:pt idx="17">
                  <c:v>0.13913855</c:v>
                </c:pt>
                <c:pt idx="18">
                  <c:v>0.14639727799999999</c:v>
                </c:pt>
                <c:pt idx="19">
                  <c:v>0.14003016099999999</c:v>
                </c:pt>
                <c:pt idx="20">
                  <c:v>0.123258285</c:v>
                </c:pt>
                <c:pt idx="21">
                  <c:v>0.147724405</c:v>
                </c:pt>
                <c:pt idx="22">
                  <c:v>0.113131918</c:v>
                </c:pt>
                <c:pt idx="23">
                  <c:v>0.11827557499999999</c:v>
                </c:pt>
                <c:pt idx="24">
                  <c:v>0.141205832</c:v>
                </c:pt>
                <c:pt idx="25">
                  <c:v>0.11777607399999999</c:v>
                </c:pt>
                <c:pt idx="26">
                  <c:v>0.154579088</c:v>
                </c:pt>
                <c:pt idx="27">
                  <c:v>0.125946581</c:v>
                </c:pt>
                <c:pt idx="28">
                  <c:v>0.16217663900000001</c:v>
                </c:pt>
                <c:pt idx="29">
                  <c:v>0.17496968800000001</c:v>
                </c:pt>
                <c:pt idx="30">
                  <c:v>0.107177272</c:v>
                </c:pt>
                <c:pt idx="31">
                  <c:v>0.138545051</c:v>
                </c:pt>
                <c:pt idx="32">
                  <c:v>9.8839276000000004E-2</c:v>
                </c:pt>
                <c:pt idx="33">
                  <c:v>0.13505974400000001</c:v>
                </c:pt>
                <c:pt idx="34">
                  <c:v>0.17659777400000001</c:v>
                </c:pt>
                <c:pt idx="35">
                  <c:v>0.12087629699999999</c:v>
                </c:pt>
                <c:pt idx="36">
                  <c:v>0.149140313</c:v>
                </c:pt>
                <c:pt idx="37">
                  <c:v>0.15344846200000001</c:v>
                </c:pt>
                <c:pt idx="38">
                  <c:v>0.152375713</c:v>
                </c:pt>
                <c:pt idx="39">
                  <c:v>0.19869446800000001</c:v>
                </c:pt>
                <c:pt idx="40">
                  <c:v>0.129480436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6B-4F50-8CE8-7705A216A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</a:p>
          <a:p>
            <a:pPr defTabSz="914400">
              <a:defRPr/>
            </a:pPr>
            <a:r>
              <a:rPr lang="de-DE" altLang="en-US"/>
              <a:t>evaluated on absl. error</a:t>
            </a:r>
          </a:p>
        </c:rich>
      </c:tx>
      <c:layout>
        <c:manualLayout>
          <c:xMode val="edge"/>
          <c:yMode val="edge"/>
          <c:x val="0.23299721089894901"/>
          <c:y val="1.46065867438335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3A-4BB5-ACC8-E96EBD8944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3A-4BB5-ACC8-E96EBD894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94D-4194-85AC-52998A5DC5D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4D-4194-85AC-52998A5DC5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4D-4194-85AC-52998A5DC5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94D-4194-85AC-52998A5DC5D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94D-4194-85AC-52998A5DC5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43-4BA8-BD66-6B5DAE36D58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43-4BA8-BD66-6B5DAE36D5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43-4BA8-BD66-6B5DAE36D5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C43-4BA8-BD66-6B5DAE36D58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43-4BA8-BD66-6B5DAE36D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C00-41AD-81B9-982716E811CC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00-41AD-81B9-982716E811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00-41AD-81B9-982716E811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00-41AD-81B9-982716E811C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C00-41AD-81B9-982716E81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RGB</a:t>
            </a:r>
            <a:r>
              <a:rPr lang="en-US" sz="1600" b="1" baseline="0" dirty="0">
                <a:solidFill>
                  <a:schemeClr val="tx1"/>
                </a:solidFill>
              </a:rPr>
              <a:t> &amp; </a:t>
            </a:r>
            <a:r>
              <a:rPr lang="en-US" sz="1600" b="1" i="0" u="none" strike="noStrike" baseline="0" dirty="0" err="1">
                <a:solidFill>
                  <a:schemeClr val="tx1"/>
                </a:solidFill>
                <a:effectLst/>
              </a:rPr>
              <a:t>Superpixel</a:t>
            </a:r>
            <a:r>
              <a:rPr lang="en-US" sz="1600" b="1" dirty="0">
                <a:solidFill>
                  <a:schemeClr val="tx1"/>
                </a:solidFill>
              </a:rPr>
              <a:t> as Input</a:t>
            </a:r>
          </a:p>
          <a:p>
            <a:pPr>
              <a:defRPr sz="1800" b="1">
                <a:solidFill>
                  <a:schemeClr val="tx1"/>
                </a:solidFill>
              </a:defRPr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D1-4A97-B3ED-588EF75A28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&amp; sup</c:v>
                </c:pt>
              </c:strCache>
            </c:strRef>
          </c:tx>
          <c:spPr>
            <a:ln w="28575" cap="rnd">
              <a:solidFill>
                <a:srgbClr val="F5A3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0.47223389148712103</c:v>
                </c:pt>
                <c:pt idx="1">
                  <c:v>0.46389198303222601</c:v>
                </c:pt>
                <c:pt idx="2">
                  <c:v>0.40340524911880399</c:v>
                </c:pt>
                <c:pt idx="3">
                  <c:v>0.22160154581069899</c:v>
                </c:pt>
                <c:pt idx="4">
                  <c:v>0.24435447156429199</c:v>
                </c:pt>
                <c:pt idx="5">
                  <c:v>0.22687627375125799</c:v>
                </c:pt>
                <c:pt idx="6">
                  <c:v>0.18750590085983199</c:v>
                </c:pt>
                <c:pt idx="7">
                  <c:v>0.231648445129394</c:v>
                </c:pt>
                <c:pt idx="8">
                  <c:v>0.34906259179115201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0.19915454089641499</c:v>
                </c:pt>
                <c:pt idx="13">
                  <c:v>0.150299206376075</c:v>
                </c:pt>
                <c:pt idx="14">
                  <c:v>0.12700884044170299</c:v>
                </c:pt>
                <c:pt idx="15">
                  <c:v>0.13419649004936199</c:v>
                </c:pt>
                <c:pt idx="16">
                  <c:v>0.10517203807830799</c:v>
                </c:pt>
                <c:pt idx="17">
                  <c:v>0.13699702918529499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0.15090848505496901</c:v>
                </c:pt>
                <c:pt idx="21">
                  <c:v>0.12077350169420201</c:v>
                </c:pt>
                <c:pt idx="22">
                  <c:v>0.17680895328521701</c:v>
                </c:pt>
                <c:pt idx="23">
                  <c:v>0.107833251357078</c:v>
                </c:pt>
                <c:pt idx="24">
                  <c:v>0.17650087177753401</c:v>
                </c:pt>
                <c:pt idx="25">
                  <c:v>0.13472874462604501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0.11551681905984799</c:v>
                </c:pt>
                <c:pt idx="32">
                  <c:v>0.18214568495750399</c:v>
                </c:pt>
                <c:pt idx="33">
                  <c:v>0.11812119185924499</c:v>
                </c:pt>
                <c:pt idx="34">
                  <c:v>0.13949294388294201</c:v>
                </c:pt>
                <c:pt idx="35">
                  <c:v>0.19462622702121701</c:v>
                </c:pt>
                <c:pt idx="36">
                  <c:v>0.10164837539196001</c:v>
                </c:pt>
                <c:pt idx="37">
                  <c:v>9.4312325119972201E-2</c:v>
                </c:pt>
                <c:pt idx="38">
                  <c:v>0.15558190643787301</c:v>
                </c:pt>
                <c:pt idx="39">
                  <c:v>9.7099363803863498E-2</c:v>
                </c:pt>
                <c:pt idx="40">
                  <c:v>0.119330026209354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D1-4A97-B3ED-588EF75A28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8302939283402"/>
          <c:y val="0.88369849800192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52937094483901"/>
          <c:y val="0.170374389582203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7F6-4B06-9B11-88C72DE99FA6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7F6-4B06-9B11-88C72DE99FA6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7F6-4B06-9B11-88C72DE99FA6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7F6-4B06-9B11-88C72DE99FA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93.043478260869605</c:v>
                </c:pt>
                <c:pt idx="1">
                  <c:v>6.9565217391304399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F6-4B06-9B11-88C72DE99F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Baseline vs. Normal 2 Depth Block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evaluated on abs. error</a:t>
            </a: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5-40F4-A12B-EAA183E0F60D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n2d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Sheet1!$C$2:$C$43</c:f>
              <c:numCache>
                <c:formatCode>General</c:formatCode>
                <c:ptCount val="42"/>
                <c:pt idx="0">
                  <c:v>0.57689535599999997</c:v>
                </c:pt>
                <c:pt idx="1">
                  <c:v>0.48931765599999999</c:v>
                </c:pt>
                <c:pt idx="2">
                  <c:v>0.31860515499999997</c:v>
                </c:pt>
                <c:pt idx="3">
                  <c:v>0.32892399999999999</c:v>
                </c:pt>
                <c:pt idx="4">
                  <c:v>0.29442015300000002</c:v>
                </c:pt>
                <c:pt idx="5">
                  <c:v>0.207552239</c:v>
                </c:pt>
                <c:pt idx="6">
                  <c:v>0.18962287899999999</c:v>
                </c:pt>
                <c:pt idx="7">
                  <c:v>0.19836990500000001</c:v>
                </c:pt>
                <c:pt idx="8">
                  <c:v>0.20310270799999999</c:v>
                </c:pt>
                <c:pt idx="9">
                  <c:v>0.18318145</c:v>
                </c:pt>
                <c:pt idx="10">
                  <c:v>0.20487985</c:v>
                </c:pt>
                <c:pt idx="11">
                  <c:v>0.14267401399999999</c:v>
                </c:pt>
                <c:pt idx="12">
                  <c:v>0.158023357</c:v>
                </c:pt>
                <c:pt idx="13">
                  <c:v>0.15469944499999999</c:v>
                </c:pt>
                <c:pt idx="14">
                  <c:v>0.15268886100000001</c:v>
                </c:pt>
                <c:pt idx="15">
                  <c:v>0.178713709</c:v>
                </c:pt>
                <c:pt idx="16">
                  <c:v>0.12688972100000001</c:v>
                </c:pt>
                <c:pt idx="17">
                  <c:v>0.14411991800000001</c:v>
                </c:pt>
                <c:pt idx="18">
                  <c:v>0.123914205</c:v>
                </c:pt>
                <c:pt idx="19">
                  <c:v>0.16409362899999999</c:v>
                </c:pt>
                <c:pt idx="20">
                  <c:v>0.13432076600000001</c:v>
                </c:pt>
                <c:pt idx="21">
                  <c:v>0.12488730300000001</c:v>
                </c:pt>
                <c:pt idx="22">
                  <c:v>8.9449926999999999E-2</c:v>
                </c:pt>
                <c:pt idx="23">
                  <c:v>0.127776101</c:v>
                </c:pt>
                <c:pt idx="24">
                  <c:v>0.105835393</c:v>
                </c:pt>
                <c:pt idx="25">
                  <c:v>0.12067230800000001</c:v>
                </c:pt>
                <c:pt idx="26">
                  <c:v>0.12614898399999999</c:v>
                </c:pt>
                <c:pt idx="27">
                  <c:v>0.15038147599999999</c:v>
                </c:pt>
                <c:pt idx="28">
                  <c:v>0.17786341899999999</c:v>
                </c:pt>
                <c:pt idx="29">
                  <c:v>0.109328777</c:v>
                </c:pt>
                <c:pt idx="30">
                  <c:v>0.158354878</c:v>
                </c:pt>
                <c:pt idx="31">
                  <c:v>0.154054418</c:v>
                </c:pt>
                <c:pt idx="32">
                  <c:v>9.8725474999999993E-2</c:v>
                </c:pt>
                <c:pt idx="33">
                  <c:v>0.15455464999999999</c:v>
                </c:pt>
                <c:pt idx="34">
                  <c:v>0.12820978499999999</c:v>
                </c:pt>
                <c:pt idx="35">
                  <c:v>0.10354985999999999</c:v>
                </c:pt>
                <c:pt idx="36">
                  <c:v>0.118980505</c:v>
                </c:pt>
                <c:pt idx="37">
                  <c:v>8.6118585999999997E-2</c:v>
                </c:pt>
                <c:pt idx="38">
                  <c:v>0.14843371499999999</c:v>
                </c:pt>
                <c:pt idx="39">
                  <c:v>0.12012378899999999</c:v>
                </c:pt>
                <c:pt idx="40">
                  <c:v>0.112599939</c:v>
                </c:pt>
                <c:pt idx="41">
                  <c:v>0.11588428200000001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5-40F4-A12B-EAA183E0F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rgb &amp; sup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0.47223389100000002</c:v>
                      </c:pt>
                      <c:pt idx="1">
                        <c:v>0.46389198300000001</c:v>
                      </c:pt>
                      <c:pt idx="2">
                        <c:v>0.40340524900000002</c:v>
                      </c:pt>
                      <c:pt idx="3">
                        <c:v>0.22160154600000001</c:v>
                      </c:pt>
                      <c:pt idx="4">
                        <c:v>0.24435447199999999</c:v>
                      </c:pt>
                      <c:pt idx="5">
                        <c:v>0.22687627399999999</c:v>
                      </c:pt>
                      <c:pt idx="6">
                        <c:v>0.187505901</c:v>
                      </c:pt>
                      <c:pt idx="7">
                        <c:v>0.23164844500000001</c:v>
                      </c:pt>
                      <c:pt idx="8">
                        <c:v>0.349062592</c:v>
                      </c:pt>
                      <c:pt idx="9">
                        <c:v>0.155327469</c:v>
                      </c:pt>
                      <c:pt idx="10">
                        <c:v>0.15425170999999999</c:v>
                      </c:pt>
                      <c:pt idx="11">
                        <c:v>0.17254576099999999</c:v>
                      </c:pt>
                      <c:pt idx="12">
                        <c:v>0.19915454099999999</c:v>
                      </c:pt>
                      <c:pt idx="13">
                        <c:v>0.15029920599999999</c:v>
                      </c:pt>
                      <c:pt idx="14">
                        <c:v>0.12700884000000001</c:v>
                      </c:pt>
                      <c:pt idx="15">
                        <c:v>0.13419649</c:v>
                      </c:pt>
                      <c:pt idx="16">
                        <c:v>0.105172038</c:v>
                      </c:pt>
                      <c:pt idx="17">
                        <c:v>0.13699702899999999</c:v>
                      </c:pt>
                      <c:pt idx="18">
                        <c:v>0.13015057099999999</c:v>
                      </c:pt>
                      <c:pt idx="19">
                        <c:v>0.122179642</c:v>
                      </c:pt>
                      <c:pt idx="20">
                        <c:v>0.15090848500000001</c:v>
                      </c:pt>
                      <c:pt idx="21">
                        <c:v>0.120773502</c:v>
                      </c:pt>
                      <c:pt idx="22">
                        <c:v>0.17680895299999999</c:v>
                      </c:pt>
                      <c:pt idx="23">
                        <c:v>0.107833251</c:v>
                      </c:pt>
                      <c:pt idx="24">
                        <c:v>0.176500872</c:v>
                      </c:pt>
                      <c:pt idx="25">
                        <c:v>0.13472874500000001</c:v>
                      </c:pt>
                      <c:pt idx="26">
                        <c:v>0.13959792300000001</c:v>
                      </c:pt>
                      <c:pt idx="27">
                        <c:v>0.10306589300000001</c:v>
                      </c:pt>
                      <c:pt idx="28">
                        <c:v>0.126335159</c:v>
                      </c:pt>
                      <c:pt idx="29">
                        <c:v>0.101555832</c:v>
                      </c:pt>
                      <c:pt idx="30">
                        <c:v>0.13952013899999999</c:v>
                      </c:pt>
                      <c:pt idx="31">
                        <c:v>0.11551681900000001</c:v>
                      </c:pt>
                      <c:pt idx="32">
                        <c:v>0.182145685</c:v>
                      </c:pt>
                      <c:pt idx="33">
                        <c:v>0.118121192</c:v>
                      </c:pt>
                      <c:pt idx="34">
                        <c:v>0.13949294400000001</c:v>
                      </c:pt>
                      <c:pt idx="35">
                        <c:v>0.19462622700000001</c:v>
                      </c:pt>
                      <c:pt idx="36">
                        <c:v>0.101648375</c:v>
                      </c:pt>
                      <c:pt idx="37">
                        <c:v>9.4312325000000002E-2</c:v>
                      </c:pt>
                      <c:pt idx="38">
                        <c:v>0.15558190599999999</c:v>
                      </c:pt>
                      <c:pt idx="39">
                        <c:v>9.7099363999999994E-2</c:v>
                      </c:pt>
                      <c:pt idx="40">
                        <c:v>0.11933002600000001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D805-40F4-A12B-EAA183E0F60D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shade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 cmpd="tri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6B4-4A59-A36E-A669EB5867E5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B4-4A59-A36E-A669EB5867E5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B4-4A59-A36E-A669EB5867E5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B4-4A59-A36E-A669EB5867E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76.521739130434796</c:v>
                </c:pt>
                <c:pt idx="1">
                  <c:v>23.478260869565201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B4-4A59-A36E-A669EB5867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Superpixel &amp; RGB + Normal 2 Depth Block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40742329972109"/>
          <c:y val="2.480363786688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0A-4C56-95DB-32652A70AB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sup. + N2D</c:v>
                </c:pt>
              </c:strCache>
            </c:strRef>
          </c:tx>
          <c:spPr>
            <a:ln w="28575" cap="rnd">
              <a:solidFill>
                <a:srgbClr val="9C1C26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0.46130993999999997</c:v>
                </c:pt>
                <c:pt idx="1">
                  <c:v>0.336830199</c:v>
                </c:pt>
                <c:pt idx="2">
                  <c:v>0.27849391099999998</c:v>
                </c:pt>
                <c:pt idx="3">
                  <c:v>0.34432449900000001</c:v>
                </c:pt>
                <c:pt idx="4">
                  <c:v>0.286384374</c:v>
                </c:pt>
                <c:pt idx="5">
                  <c:v>0.26559448200000002</c:v>
                </c:pt>
                <c:pt idx="6">
                  <c:v>0.28511145700000001</c:v>
                </c:pt>
                <c:pt idx="7">
                  <c:v>0.218185142</c:v>
                </c:pt>
                <c:pt idx="8">
                  <c:v>0.209914088</c:v>
                </c:pt>
                <c:pt idx="9">
                  <c:v>0.21191964999999999</c:v>
                </c:pt>
                <c:pt idx="10">
                  <c:v>0.16920496500000001</c:v>
                </c:pt>
                <c:pt idx="11">
                  <c:v>0.179976523</c:v>
                </c:pt>
                <c:pt idx="12">
                  <c:v>0.14106063499999999</c:v>
                </c:pt>
                <c:pt idx="13">
                  <c:v>0.19865016599999999</c:v>
                </c:pt>
                <c:pt idx="14">
                  <c:v>0.17005926399999999</c:v>
                </c:pt>
                <c:pt idx="15">
                  <c:v>0.19856929800000001</c:v>
                </c:pt>
                <c:pt idx="16">
                  <c:v>0.15827640900000001</c:v>
                </c:pt>
                <c:pt idx="17">
                  <c:v>0.16071498400000001</c:v>
                </c:pt>
                <c:pt idx="18">
                  <c:v>0.15018869900000001</c:v>
                </c:pt>
                <c:pt idx="19">
                  <c:v>0.12530565299999999</c:v>
                </c:pt>
                <c:pt idx="20">
                  <c:v>0.14508043200000001</c:v>
                </c:pt>
                <c:pt idx="21">
                  <c:v>0.159240618</c:v>
                </c:pt>
                <c:pt idx="22">
                  <c:v>0.195767358</c:v>
                </c:pt>
                <c:pt idx="23">
                  <c:v>0.137347043</c:v>
                </c:pt>
                <c:pt idx="24">
                  <c:v>0.12259572000000001</c:v>
                </c:pt>
                <c:pt idx="25">
                  <c:v>0.15721078199999999</c:v>
                </c:pt>
                <c:pt idx="26">
                  <c:v>0.136419713</c:v>
                </c:pt>
                <c:pt idx="27">
                  <c:v>0.14192579699999999</c:v>
                </c:pt>
                <c:pt idx="28">
                  <c:v>0.14041937900000001</c:v>
                </c:pt>
                <c:pt idx="29">
                  <c:v>0.11466396600000001</c:v>
                </c:pt>
                <c:pt idx="30">
                  <c:v>0.111045539</c:v>
                </c:pt>
                <c:pt idx="31">
                  <c:v>0.12309064</c:v>
                </c:pt>
                <c:pt idx="32">
                  <c:v>9.9771231000000002E-2</c:v>
                </c:pt>
                <c:pt idx="33">
                  <c:v>0.122934721</c:v>
                </c:pt>
                <c:pt idx="34">
                  <c:v>0.13305434599999999</c:v>
                </c:pt>
                <c:pt idx="35">
                  <c:v>0.113849863</c:v>
                </c:pt>
                <c:pt idx="36">
                  <c:v>0.10494168099999999</c:v>
                </c:pt>
                <c:pt idx="37">
                  <c:v>0.171374097</c:v>
                </c:pt>
                <c:pt idx="38">
                  <c:v>0.124734648</c:v>
                </c:pt>
                <c:pt idx="39">
                  <c:v>0.14783594</c:v>
                </c:pt>
                <c:pt idx="40">
                  <c:v>9.8216346999999996E-2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0A-4C56-95DB-32652A70A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280A-4C56-95DB-32652A70ABC1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CB5-4517-87F1-43EA25663889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B5-4517-87F1-43EA25663889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B5-4517-87F1-43EA2566388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CB5-4517-87F1-43EA2566388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B5-4517-87F1-43EA25663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>
                <a:solidFill>
                  <a:schemeClr val="tx1"/>
                </a:solidFill>
              </a:rPr>
              <a:t>Baseline vs. Binary Superpixel Loss</a:t>
            </a:r>
          </a:p>
          <a:p>
            <a:pPr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evaluated</a:t>
            </a:r>
            <a:r>
              <a:rPr lang="de-DE" sz="1600" b="1" dirty="0">
                <a:solidFill>
                  <a:schemeClr val="tx1"/>
                </a:solidFill>
              </a:rPr>
              <a:t> on abs. </a:t>
            </a:r>
            <a:r>
              <a:rPr lang="de-DE" sz="1600" b="1" dirty="0" err="1">
                <a:solidFill>
                  <a:schemeClr val="tx1"/>
                </a:solidFill>
              </a:rPr>
              <a:t>error</a:t>
            </a:r>
            <a:endParaRPr lang="de-DE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3299721089894901"/>
          <c:y val="1.6535758577924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0.50421905517578103</c:v>
                </c:pt>
                <c:pt idx="1">
                  <c:v>0.27973505854606601</c:v>
                </c:pt>
                <c:pt idx="2">
                  <c:v>0.26693132519721902</c:v>
                </c:pt>
                <c:pt idx="3">
                  <c:v>0.21496424078941301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0.22673957049846599</c:v>
                </c:pt>
                <c:pt idx="7">
                  <c:v>0.20241037011146501</c:v>
                </c:pt>
                <c:pt idx="8">
                  <c:v>0.19002437591552701</c:v>
                </c:pt>
                <c:pt idx="9">
                  <c:v>0.156396463513374</c:v>
                </c:pt>
                <c:pt idx="10">
                  <c:v>0.15519618988037101</c:v>
                </c:pt>
                <c:pt idx="11">
                  <c:v>0.179761007428169</c:v>
                </c:pt>
                <c:pt idx="12">
                  <c:v>0.17790727317333199</c:v>
                </c:pt>
                <c:pt idx="13">
                  <c:v>0.106906652450561</c:v>
                </c:pt>
                <c:pt idx="14">
                  <c:v>0.12688834965229001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0.13374727964401201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9.6429333090782096E-2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0.12475641816854401</c:v>
                </c:pt>
                <c:pt idx="25">
                  <c:v>0.14893303811550099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0.13459737598895999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0.13681152462959201</c:v>
                </c:pt>
                <c:pt idx="33">
                  <c:v>0.102510310709476</c:v>
                </c:pt>
                <c:pt idx="34">
                  <c:v>0.12496797740459401</c:v>
                </c:pt>
                <c:pt idx="35">
                  <c:v>9.0531982481479603E-2</c:v>
                </c:pt>
                <c:pt idx="36">
                  <c:v>0.16412867605686099</c:v>
                </c:pt>
                <c:pt idx="37">
                  <c:v>0.112606756389141</c:v>
                </c:pt>
                <c:pt idx="38">
                  <c:v>8.5395283997058799E-2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A3-49AA-8346-8F6635851B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rgb &amp; sup + binary loss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Sheet1!$D$2:$D$42</c:f>
              <c:numCache>
                <c:formatCode>General</c:formatCode>
                <c:ptCount val="41"/>
                <c:pt idx="0">
                  <c:v>0.5</c:v>
                </c:pt>
                <c:pt idx="1">
                  <c:v>0.484019488</c:v>
                </c:pt>
                <c:pt idx="2">
                  <c:v>0.50797617399999995</c:v>
                </c:pt>
                <c:pt idx="3">
                  <c:v>0.46623739600000003</c:v>
                </c:pt>
                <c:pt idx="4">
                  <c:v>0.496011704</c:v>
                </c:pt>
                <c:pt idx="5">
                  <c:v>0.48237627700000002</c:v>
                </c:pt>
                <c:pt idx="6">
                  <c:v>0.51641196</c:v>
                </c:pt>
                <c:pt idx="7">
                  <c:v>0.41244640900000001</c:v>
                </c:pt>
                <c:pt idx="8">
                  <c:v>0.52230125699999996</c:v>
                </c:pt>
                <c:pt idx="9">
                  <c:v>0.48863536099999999</c:v>
                </c:pt>
                <c:pt idx="10">
                  <c:v>0.50563347300000006</c:v>
                </c:pt>
                <c:pt idx="11">
                  <c:v>0.47155994200000001</c:v>
                </c:pt>
                <c:pt idx="12">
                  <c:v>0.48665824499999999</c:v>
                </c:pt>
                <c:pt idx="13">
                  <c:v>0.47833293700000001</c:v>
                </c:pt>
                <c:pt idx="14">
                  <c:v>0.44948554000000002</c:v>
                </c:pt>
                <c:pt idx="15">
                  <c:v>0.53507918099999996</c:v>
                </c:pt>
                <c:pt idx="16">
                  <c:v>0.49374526699999999</c:v>
                </c:pt>
                <c:pt idx="17">
                  <c:v>0.45028427199999999</c:v>
                </c:pt>
                <c:pt idx="18">
                  <c:v>0.441565812</c:v>
                </c:pt>
                <c:pt idx="19">
                  <c:v>0.46092051299999998</c:v>
                </c:pt>
                <c:pt idx="20">
                  <c:v>0.52408242199999999</c:v>
                </c:pt>
                <c:pt idx="21">
                  <c:v>0.46402579500000002</c:v>
                </c:pt>
                <c:pt idx="22">
                  <c:v>0.41471618399999999</c:v>
                </c:pt>
                <c:pt idx="23">
                  <c:v>0.49901133800000003</c:v>
                </c:pt>
                <c:pt idx="24">
                  <c:v>0.462845385</c:v>
                </c:pt>
                <c:pt idx="25">
                  <c:v>0.44828537099999999</c:v>
                </c:pt>
                <c:pt idx="26">
                  <c:v>0.46163371199999997</c:v>
                </c:pt>
                <c:pt idx="27">
                  <c:v>0.47309315200000002</c:v>
                </c:pt>
                <c:pt idx="28">
                  <c:v>0.44587197899999997</c:v>
                </c:pt>
                <c:pt idx="29">
                  <c:v>0.42157650000000002</c:v>
                </c:pt>
                <c:pt idx="30">
                  <c:v>0.46981951599999999</c:v>
                </c:pt>
                <c:pt idx="31">
                  <c:v>0.51663255699999999</c:v>
                </c:pt>
                <c:pt idx="32">
                  <c:v>0.46347135299999997</c:v>
                </c:pt>
                <c:pt idx="33">
                  <c:v>0.47525775399999998</c:v>
                </c:pt>
                <c:pt idx="34">
                  <c:v>0.47707611300000002</c:v>
                </c:pt>
                <c:pt idx="35">
                  <c:v>0.44722187499999999</c:v>
                </c:pt>
                <c:pt idx="36">
                  <c:v>0.43175339699999998</c:v>
                </c:pt>
                <c:pt idx="37">
                  <c:v>0.496403486</c:v>
                </c:pt>
                <c:pt idx="38">
                  <c:v>0.45316740900000002</c:v>
                </c:pt>
                <c:pt idx="39">
                  <c:v>0.47290295399999999</c:v>
                </c:pt>
                <c:pt idx="40">
                  <c:v>0.45597502600000001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A3-49AA-8346-8F6635851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831517"/>
        <c:axId val="40518028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run-4ch-after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</c:v>
                      </c:pt>
                      <c:pt idx="1">
                        <c:v>250</c:v>
                      </c:pt>
                      <c:pt idx="2">
                        <c:v>500</c:v>
                      </c:pt>
                      <c:pt idx="3">
                        <c:v>750</c:v>
                      </c:pt>
                      <c:pt idx="4">
                        <c:v>1000</c:v>
                      </c:pt>
                      <c:pt idx="5">
                        <c:v>1250</c:v>
                      </c:pt>
                      <c:pt idx="6">
                        <c:v>1500</c:v>
                      </c:pt>
                      <c:pt idx="7">
                        <c:v>1750</c:v>
                      </c:pt>
                      <c:pt idx="8">
                        <c:v>2000</c:v>
                      </c:pt>
                      <c:pt idx="9">
                        <c:v>4000</c:v>
                      </c:pt>
                      <c:pt idx="10">
                        <c:v>6000</c:v>
                      </c:pt>
                      <c:pt idx="11">
                        <c:v>8000</c:v>
                      </c:pt>
                      <c:pt idx="12">
                        <c:v>10000</c:v>
                      </c:pt>
                      <c:pt idx="13">
                        <c:v>12000</c:v>
                      </c:pt>
                      <c:pt idx="14">
                        <c:v>14000</c:v>
                      </c:pt>
                      <c:pt idx="15">
                        <c:v>16000</c:v>
                      </c:pt>
                      <c:pt idx="16">
                        <c:v>18000</c:v>
                      </c:pt>
                      <c:pt idx="17">
                        <c:v>20000</c:v>
                      </c:pt>
                      <c:pt idx="18">
                        <c:v>22000</c:v>
                      </c:pt>
                      <c:pt idx="19">
                        <c:v>24000</c:v>
                      </c:pt>
                      <c:pt idx="20">
                        <c:v>26000</c:v>
                      </c:pt>
                      <c:pt idx="21">
                        <c:v>28000</c:v>
                      </c:pt>
                      <c:pt idx="22">
                        <c:v>30000</c:v>
                      </c:pt>
                      <c:pt idx="23">
                        <c:v>32000</c:v>
                      </c:pt>
                      <c:pt idx="24">
                        <c:v>34000</c:v>
                      </c:pt>
                      <c:pt idx="25">
                        <c:v>36000</c:v>
                      </c:pt>
                      <c:pt idx="26">
                        <c:v>38000</c:v>
                      </c:pt>
                      <c:pt idx="27">
                        <c:v>40000</c:v>
                      </c:pt>
                      <c:pt idx="28">
                        <c:v>42000</c:v>
                      </c:pt>
                      <c:pt idx="29">
                        <c:v>44000</c:v>
                      </c:pt>
                      <c:pt idx="30">
                        <c:v>46000</c:v>
                      </c:pt>
                      <c:pt idx="31">
                        <c:v>48000</c:v>
                      </c:pt>
                      <c:pt idx="32">
                        <c:v>50000</c:v>
                      </c:pt>
                      <c:pt idx="33">
                        <c:v>52000</c:v>
                      </c:pt>
                      <c:pt idx="34">
                        <c:v>54000</c:v>
                      </c:pt>
                      <c:pt idx="35">
                        <c:v>56000</c:v>
                      </c:pt>
                      <c:pt idx="36">
                        <c:v>58000</c:v>
                      </c:pt>
                      <c:pt idx="37">
                        <c:v>60000</c:v>
                      </c:pt>
                      <c:pt idx="38">
                        <c:v>62000</c:v>
                      </c:pt>
                      <c:pt idx="39">
                        <c:v>64000</c:v>
                      </c:pt>
                      <c:pt idx="40">
                        <c:v>66000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0.47223389148712103</c:v>
                      </c:pt>
                      <c:pt idx="1">
                        <c:v>0.46389198303222601</c:v>
                      </c:pt>
                      <c:pt idx="2">
                        <c:v>0.40340524911880399</c:v>
                      </c:pt>
                      <c:pt idx="3">
                        <c:v>0.22160154581069899</c:v>
                      </c:pt>
                      <c:pt idx="4">
                        <c:v>0.24435447156429199</c:v>
                      </c:pt>
                      <c:pt idx="5">
                        <c:v>0.22687627375125799</c:v>
                      </c:pt>
                      <c:pt idx="6">
                        <c:v>0.18750590085983199</c:v>
                      </c:pt>
                      <c:pt idx="7">
                        <c:v>0.231648445129394</c:v>
                      </c:pt>
                      <c:pt idx="8">
                        <c:v>0.34906259179115201</c:v>
                      </c:pt>
                      <c:pt idx="9">
                        <c:v>0.155327469110488</c:v>
                      </c:pt>
                      <c:pt idx="10">
                        <c:v>0.154251709580421</c:v>
                      </c:pt>
                      <c:pt idx="11">
                        <c:v>0.172545760869979</c:v>
                      </c:pt>
                      <c:pt idx="12">
                        <c:v>0.19915454089641499</c:v>
                      </c:pt>
                      <c:pt idx="13">
                        <c:v>0.150299206376075</c:v>
                      </c:pt>
                      <c:pt idx="14">
                        <c:v>0.12700884044170299</c:v>
                      </c:pt>
                      <c:pt idx="15">
                        <c:v>0.13419649004936199</c:v>
                      </c:pt>
                      <c:pt idx="16">
                        <c:v>0.10517203807830799</c:v>
                      </c:pt>
                      <c:pt idx="17">
                        <c:v>0.13699702918529499</c:v>
                      </c:pt>
                      <c:pt idx="18">
                        <c:v>0.130150571465492</c:v>
                      </c:pt>
                      <c:pt idx="19">
                        <c:v>0.122179642319679</c:v>
                      </c:pt>
                      <c:pt idx="20">
                        <c:v>0.15090848505496901</c:v>
                      </c:pt>
                      <c:pt idx="21">
                        <c:v>0.12077350169420201</c:v>
                      </c:pt>
                      <c:pt idx="22">
                        <c:v>0.17680895328521701</c:v>
                      </c:pt>
                      <c:pt idx="23">
                        <c:v>0.107833251357078</c:v>
                      </c:pt>
                      <c:pt idx="24">
                        <c:v>0.17650087177753401</c:v>
                      </c:pt>
                      <c:pt idx="25">
                        <c:v>0.13472874462604501</c:v>
                      </c:pt>
                      <c:pt idx="26">
                        <c:v>0.139597922563552</c:v>
                      </c:pt>
                      <c:pt idx="27">
                        <c:v>0.103065893054008</c:v>
                      </c:pt>
                      <c:pt idx="28">
                        <c:v>0.126335158944129</c:v>
                      </c:pt>
                      <c:pt idx="29">
                        <c:v>0.101555831730365</c:v>
                      </c:pt>
                      <c:pt idx="30">
                        <c:v>0.13952013850212</c:v>
                      </c:pt>
                      <c:pt idx="31">
                        <c:v>0.11551681905984799</c:v>
                      </c:pt>
                      <c:pt idx="32">
                        <c:v>0.18214568495750399</c:v>
                      </c:pt>
                      <c:pt idx="33">
                        <c:v>0.11812119185924499</c:v>
                      </c:pt>
                      <c:pt idx="34">
                        <c:v>0.13949294388294201</c:v>
                      </c:pt>
                      <c:pt idx="35">
                        <c:v>0.19462622702121701</c:v>
                      </c:pt>
                      <c:pt idx="36">
                        <c:v>0.10164837539196001</c:v>
                      </c:pt>
                      <c:pt idx="37">
                        <c:v>9.4312325119972201E-2</c:v>
                      </c:pt>
                      <c:pt idx="38">
                        <c:v>0.15558190643787301</c:v>
                      </c:pt>
                      <c:pt idx="39">
                        <c:v>9.7099363803863498E-2</c:v>
                      </c:pt>
                      <c:pt idx="40">
                        <c:v>0.119330026209354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7A3-49AA-8346-8F6635851B94}"/>
                  </c:ext>
                </c:extLst>
              </c15:ser>
            </c15:filteredLineSeries>
          </c:ext>
        </c:extLst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absl.error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8.2175664772186893E-2"/>
          <c:w val="0.68802807279416001"/>
          <c:h val="0.870206489675515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33-4E15-8CD1-F2A30589EAB4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33-4E15-8CD1-F2A30589EAB4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33-4E15-8CD1-F2A30589EAB4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33-4E15-8CD1-F2A30589EAB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33-4E15-8CD1-F2A30589E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  <a:t>13. Februar 2020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regularization module that can make depth boundaries much sharper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/>
              <a:t>13. Februar 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/>
              <a:t>10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13.02.2020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48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59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58.jpeg"/><Relationship Id="rId2" Type="http://schemas.openxmlformats.org/officeDocument/2006/relationships/image" Target="../media/image51.jpe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7.jpeg"/><Relationship Id="rId5" Type="http://schemas.openxmlformats.org/officeDocument/2006/relationships/image" Target="../media/image54.jpeg"/><Relationship Id="rId15" Type="http://schemas.openxmlformats.org/officeDocument/2006/relationships/image" Target="../media/image49.jpeg"/><Relationship Id="rId10" Type="http://schemas.openxmlformats.org/officeDocument/2006/relationships/image" Target="../media/image63.jpeg"/><Relationship Id="rId4" Type="http://schemas.openxmlformats.org/officeDocument/2006/relationships/image" Target="../media/image53.jpeg"/><Relationship Id="rId9" Type="http://schemas.openxmlformats.org/officeDocument/2006/relationships/image" Target="../media/image62.jpeg"/><Relationship Id="rId1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docs.google.com/drawings/d/1hqGjF-9ABxat8F-8eXoTYoIqvlx4YL6wDpmGogawbs0/edi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78.png"/><Relationship Id="rId5" Type="http://schemas.microsoft.com/office/2007/relationships/media" Target="../media/media2.mp4"/><Relationship Id="rId10" Type="http://schemas.openxmlformats.org/officeDocument/2006/relationships/image" Target="../media/image25.png"/><Relationship Id="rId4" Type="http://schemas.openxmlformats.org/officeDocument/2006/relationships/video" Target="../media/media1.mp4"/><Relationship Id="rId9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depth.php?benchmark=depth_predic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3d.cs.cornell.edu/data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6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5.jpe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48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4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</a:t>
            </a:r>
            <a:r>
              <a:rPr lang="de-DE" altLang="en-US" sz="1800" b="0" dirty="0" err="1"/>
              <a:t>m, </a:t>
            </a:r>
            <a:r>
              <a:rPr lang="en-US" altLang="de-DE" sz="1800" b="0" dirty="0"/>
              <a:t>Jan </a:t>
            </a:r>
            <a:r>
              <a:rPr lang="en-US" altLang="de-DE" sz="1800" b="0" dirty="0" err="1"/>
              <a:t>C</a:t>
            </a:r>
            <a:r>
              <a:rPr lang="de-DE" altLang="en-US" sz="1800" b="0" dirty="0" err="1"/>
              <a:t>o</a:t>
            </a:r>
            <a:r>
              <a:rPr lang="en-US" altLang="de-DE" sz="1800" b="0" dirty="0" err="1"/>
              <a:t>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I: 4 CH-Input: RGB+SP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5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179705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1844040"/>
            <a:ext cx="1327785" cy="176403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0051" y="1685925"/>
            <a:ext cx="2312670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49" y="3751944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4 Channel Input (Superpixel &amp; RGB)</a:t>
            </a:r>
            <a:endParaRPr lang="de-DE" altLang="en-US" sz="2000"/>
          </a:p>
        </p:txBody>
      </p:sp>
      <p:graphicFrame>
        <p:nvGraphicFramePr>
          <p:cNvPr id="3" name="Chart 2"/>
          <p:cNvGraphicFramePr/>
          <p:nvPr/>
        </p:nvGraphicFramePr>
        <p:xfrm>
          <a:off x="2976879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0.141 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830640" y="4765184"/>
            <a:ext cx="1296774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>
                <a:latin typeface="Open Sans" charset="0"/>
                <a:ea typeface="Open Sans" charset="0"/>
                <a:cs typeface="Open Sans" charset="0"/>
              </a:rPr>
              <a:t>+ 22</a:t>
            </a:r>
            <a:r>
              <a:rPr lang="en-US" sz="2800" b="1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4"/>
          <a:srcRect t="22518" b="62488"/>
          <a:stretch>
            <a:fillRect/>
          </a:stretch>
        </p:blipFill>
        <p:spPr>
          <a:xfrm>
            <a:off x="3999124" y="6113557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2179955"/>
            <a:ext cx="3228975" cy="17919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144770" y="1774825"/>
            <a:ext cx="3567430" cy="450723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7965" y="1750695"/>
            <a:ext cx="14605" cy="30556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546735" y="3828415"/>
            <a:ext cx="3221355" cy="1629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1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22"/>
          <p:cNvSpPr txBox="1"/>
          <p:nvPr/>
        </p:nvSpPr>
        <p:spPr>
          <a:xfrm>
            <a:off x="3595942" y="2306256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2144967" y="4469701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26" name="Oval 25"/>
          <p:cNvSpPr/>
          <p:nvPr/>
        </p:nvSpPr>
        <p:spPr>
          <a:xfrm>
            <a:off x="1908175" y="4527550"/>
            <a:ext cx="143510" cy="12636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atches-removebg-previe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5" y="2192655"/>
            <a:ext cx="2192020" cy="1767205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V="1">
            <a:off x="1172845" y="2399665"/>
            <a:ext cx="1886585" cy="3789680"/>
          </a:xfrm>
          <a:prstGeom prst="lin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059430" y="1671320"/>
            <a:ext cx="360680" cy="7581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0530" y="3756660"/>
            <a:ext cx="68516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0530" y="3756025"/>
            <a:ext cx="0" cy="5372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172845" y="6208395"/>
            <a:ext cx="591185" cy="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72845" y="5601335"/>
            <a:ext cx="0" cy="588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172845" y="5728335"/>
            <a:ext cx="422910" cy="461010"/>
          </a:xfrm>
          <a:prstGeom prst="straightConnector1">
            <a:avLst/>
          </a:prstGeom>
          <a:ln w="25400">
            <a:solidFill>
              <a:srgbClr val="B5B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48"/>
              <p:cNvSpPr txBox="1"/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47" y="5840031"/>
                <a:ext cx="945515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49"/>
              <p:cNvSpPr txBox="1"/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7" y="1844611"/>
                <a:ext cx="61912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92" t="-155" r="9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3596005" y="1541780"/>
            <a:ext cx="1278255" cy="764540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596390" y="5768975"/>
            <a:ext cx="136652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42570" y="1844675"/>
            <a:ext cx="407670" cy="367665"/>
          </a:xfrm>
          <a:prstGeom prst="roundRect">
            <a:avLst>
              <a:gd name="adj" fmla="val 7032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736 -0.095463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1" grpId="0" bldLvl="0" animBg="1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21" grpId="0" animBg="1"/>
      <p:bldP spid="22" grpId="0"/>
      <p:bldP spid="23" grpId="0"/>
      <p:bldP spid="24" grpId="0"/>
      <p:bldP spid="26" grpId="0" animBg="1"/>
      <p:bldP spid="49" grpId="0"/>
      <p:bldP spid="50" grpId="0"/>
      <p:bldP spid="52" grpId="0" bldLvl="0" animBg="1"/>
      <p:bldP spid="53" grpId="0" bldLvl="0" animBg="1"/>
      <p:bldP spid="5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14" name="Chart 4"/>
          <p:cNvGraphicFramePr/>
          <p:nvPr/>
        </p:nvGraphicFramePr>
        <p:xfrm>
          <a:off x="235739" y="3736417"/>
          <a:ext cx="2462757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I: Normal 2 Depth Block</a:t>
            </a:r>
            <a:endParaRPr lang="de-DE" altLang="en-US" sz="2000" err="1"/>
          </a:p>
        </p:txBody>
      </p:sp>
      <p:graphicFrame>
        <p:nvGraphicFramePr>
          <p:cNvPr id="12" name="Chart 2"/>
          <p:cNvGraphicFramePr/>
          <p:nvPr/>
        </p:nvGraphicFramePr>
        <p:xfrm>
          <a:off x="2976880" y="168592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0.123 </a:t>
            </a:r>
          </a:p>
        </p:txBody>
      </p:sp>
      <p:sp>
        <p:nvSpPr>
          <p:cNvPr id="3" name="Текст 7"/>
          <p:cNvSpPr txBox="1"/>
          <p:nvPr/>
        </p:nvSpPr>
        <p:spPr>
          <a:xfrm>
            <a:off x="671830" y="47955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+6,9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196850" y="3798570"/>
          <a:ext cx="2371090" cy="236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 II: 4 Ch + N2D Block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605790" y="4719320"/>
            <a:ext cx="173418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+23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0.142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felix/Desktop/Bildschirmfoto 2020-02-11 um 13.12.13.pngBildschirmfoto 2020-02-11 um 13.12.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893" y="1835785"/>
            <a:ext cx="967105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39562" y="184422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79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993253" y="1597660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i="1" dirty="0" err="1">
                <a:sym typeface="+mn-ea"/>
              </a:rPr>
              <a:t>use</a:t>
            </a:r>
            <a:r>
              <a:rPr lang="de-DE" altLang="en-US" i="1" dirty="0">
                <a:sym typeface="+mn-ea"/>
              </a:rPr>
              <a:t> Superpixel </a:t>
            </a:r>
            <a:r>
              <a:rPr lang="de-DE" altLang="en-US" i="1" dirty="0" err="1">
                <a:sym typeface="+mn-ea"/>
              </a:rPr>
              <a:t>information</a:t>
            </a:r>
            <a:r>
              <a:rPr lang="de-DE" altLang="en-US" i="1" dirty="0">
                <a:sym typeface="+mn-ea"/>
              </a:rPr>
              <a:t> in </a:t>
            </a:r>
            <a:r>
              <a:rPr lang="de-DE" altLang="en-US" i="1" dirty="0" err="1">
                <a:sym typeface="+mn-ea"/>
              </a:rPr>
              <a:t>implementing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loss</a:t>
            </a:r>
            <a:r>
              <a:rPr lang="de-DE" altLang="en-US" i="1" dirty="0">
                <a:sym typeface="+mn-ea"/>
              </a:rPr>
              <a:t> </a:t>
            </a:r>
            <a:r>
              <a:rPr lang="de-DE" altLang="en-US" i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526873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37323" y="5877175"/>
            <a:ext cx="250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de-DE" altLang="en-GB" dirty="0"/>
              <a:t> </a:t>
            </a:r>
            <a:r>
              <a:rPr lang="de-DE" altLang="en-GB" dirty="0">
                <a:cs typeface="Arial" panose="020B0604020202090204" pitchFamily="34" charset="0"/>
              </a:rPr>
              <a:t>→</a:t>
            </a:r>
            <a:r>
              <a:rPr lang="de-DE" altLang="en-GB" dirty="0"/>
              <a:t> </a:t>
            </a:r>
            <a:r>
              <a:rPr lang="en-GB" dirty="0"/>
              <a:t>Let edges be rough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34332" y="32481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93005" y="2301240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de-DE" altLang="en-US" b="1" u="sng" dirty="0" err="1">
                <a:sym typeface="+mn-ea"/>
              </a:rPr>
              <a:t>Problem</a:t>
            </a:r>
            <a:r>
              <a:rPr lang="de-DE" altLang="en-US" b="1" dirty="0" err="1">
                <a:sym typeface="+mn-ea"/>
              </a:rPr>
              <a:t>: Oversegmentation:</a:t>
            </a:r>
          </a:p>
          <a:p>
            <a:pPr marL="0" indent="0"/>
            <a:r>
              <a:rPr lang="de-DE" altLang="en-US" dirty="0"/>
              <a:t>- one plane is represented multiple superpixel segements </a:t>
            </a:r>
          </a:p>
        </p:txBody>
      </p:sp>
      <p:sp>
        <p:nvSpPr>
          <p:cNvPr id="27" name="Textfeld 2"/>
          <p:cNvSpPr txBox="1"/>
          <p:nvPr/>
        </p:nvSpPr>
        <p:spPr>
          <a:xfrm>
            <a:off x="311567" y="5624335"/>
            <a:ext cx="683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Minimize the disparity gradient in y and x direction in one plane</a:t>
            </a:r>
            <a:endParaRPr lang="de-DE" dirty="0"/>
          </a:p>
        </p:txBody>
      </p:sp>
      <p:graphicFrame>
        <p:nvGraphicFramePr>
          <p:cNvPr id="26" name="Table 7"/>
          <p:cNvGraphicFramePr/>
          <p:nvPr/>
        </p:nvGraphicFramePr>
        <p:xfrm>
          <a:off x="5191695" y="3428120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7"/>
          <p:cNvGraphicFramePr/>
          <p:nvPr/>
        </p:nvGraphicFramePr>
        <p:xfrm>
          <a:off x="5191635" y="3428365"/>
          <a:ext cx="3120592" cy="182880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4" grpId="0"/>
      <p:bldP spid="6" grpId="0"/>
      <p:bldP spid="25" grpId="0"/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635" y="3259455"/>
            <a:ext cx="8295005" cy="85471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4815" y="4273550"/>
            <a:ext cx="8295005" cy="171704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10" grpId="0" animBg="1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 dirty="0">
                <a:sym typeface="+mn-ea"/>
              </a:rPr>
              <a:t>Iteration III: Binary Superpixel Loss</a:t>
            </a:r>
            <a:endParaRPr lang="de-DE" alt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534035" y="4681855"/>
            <a:ext cx="1948815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+398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0.443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NN - Godart et. al 2019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(N2D)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N2D +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900430" y="468185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466724" y="187251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0.138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5" grpId="0"/>
      <p:bldP spid="45" grpId="1"/>
      <p:bldP spid="45" grpId="2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</a:p>
            </p:txBody>
          </p:sp>
        </mc:Choice>
        <mc:Fallback xmlns=""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3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4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</a:p>
            </p:txBody>
          </p:sp>
        </mc:Choice>
        <mc:Fallback xmlns=""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8"/>
          <p:cNvSpPr txBox="1"/>
          <p:nvPr/>
        </p:nvSpPr>
        <p:spPr>
          <a:xfrm>
            <a:off x="466725" y="1948945"/>
            <a:ext cx="2167256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0,139</a:t>
            </a:r>
          </a:p>
        </p:txBody>
      </p:sp>
      <p:graphicFrame>
        <p:nvGraphicFramePr>
          <p:cNvPr id="13" name="Chart 4"/>
          <p:cNvGraphicFramePr/>
          <p:nvPr>
            <p:extLst>
              <p:ext uri="{D42A27DB-BD31-4B8C-83A1-F6EECF244321}">
                <p14:modId xmlns:p14="http://schemas.microsoft.com/office/powerpoint/2010/main" val="2138587964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Текст 7"/>
          <p:cNvSpPr txBox="1"/>
          <p:nvPr/>
        </p:nvSpPr>
        <p:spPr>
          <a:xfrm>
            <a:off x="828675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+20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8" grpId="2"/>
      <p:bldP spid="58" grpId="3"/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5" grpId="0" bldLvl="0" animBg="1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60" grpId="0"/>
      <p:bldP spid="60" grpId="1"/>
      <p:bldP spid="60" grpId="2"/>
      <p:bldP spid="60" grpId="3"/>
      <p:bldP spid="61" grpId="0" bldLvl="0" animBg="1"/>
      <p:bldP spid="62" grpId="0" bldLvl="0" animBg="1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>
            <p:extLst>
              <p:ext uri="{D42A27DB-BD31-4B8C-83A1-F6EECF244321}">
                <p14:modId xmlns:p14="http://schemas.microsoft.com/office/powerpoint/2010/main" val="110628694"/>
              </p:ext>
            </p:extLst>
          </p:nvPr>
        </p:nvGraphicFramePr>
        <p:xfrm>
          <a:off x="247650" y="3913894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err="1">
                <a:sym typeface="+mn-ea"/>
              </a:rPr>
              <a:t>Improvements</a:t>
            </a:r>
            <a:br>
              <a:rPr lang="en-US" err="1">
                <a:sym typeface="+mn-ea"/>
              </a:rPr>
            </a:br>
            <a:r>
              <a:rPr lang="de-DE" altLang="en-US" sz="2000">
                <a:sym typeface="+mn-ea"/>
              </a:rPr>
              <a:t>Iteration V: Normal Loss &amp; Continuous Superpixel Loss</a:t>
            </a:r>
            <a:endParaRPr lang="de-DE" altLang="en-US" sz="200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8"/>
          <p:cNvSpPr txBox="1"/>
          <p:nvPr/>
        </p:nvSpPr>
        <p:spPr>
          <a:xfrm>
            <a:off x="466724" y="1948945"/>
            <a:ext cx="2243817" cy="17672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2000" b="1" dirty="0"/>
              <a:t>Testing:</a:t>
            </a:r>
            <a:br>
              <a:rPr lang="de-DE" altLang="en-US" sz="2000" b="1" dirty="0"/>
            </a:br>
            <a:r>
              <a:rPr lang="de-DE" altLang="en-US" sz="2000" b="1" dirty="0"/>
              <a:t>Abs. rel. Error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/>
              <a:t>Baseline: 0.115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: 0,141</a:t>
            </a:r>
          </a:p>
        </p:txBody>
      </p:sp>
      <p:sp>
        <p:nvSpPr>
          <p:cNvPr id="10" name="Текст 7"/>
          <p:cNvSpPr txBox="1"/>
          <p:nvPr/>
        </p:nvSpPr>
        <p:spPr>
          <a:xfrm>
            <a:off x="900430" y="4825365"/>
            <a:ext cx="1367790" cy="523875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2800" b="1" dirty="0">
                <a:latin typeface="Open Sans" charset="0"/>
                <a:ea typeface="Open Sans" charset="0"/>
                <a:cs typeface="Open Sans" charset="0"/>
              </a:rPr>
              <a:t>+22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2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60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0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7020304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0,139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de-DE" sz="13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5749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7"/>
          <p:cNvCxnSpPr/>
          <p:nvPr/>
        </p:nvCxnSpPr>
        <p:spPr>
          <a:xfrm>
            <a:off x="90994" y="520864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</a:t>
            </a:r>
            <a:r>
              <a:rPr lang="de-DE" altLang="en-US" sz="2000" dirty="0">
                <a:sym typeface="+mn-ea"/>
              </a:rPr>
              <a:t>: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shields, tree</a:t>
            </a: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682115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</a:t>
            </a:r>
            <a:r>
              <a:rPr lang="de-DE"/>
              <a:t>(RGB+SP) </a:t>
            </a:r>
            <a:r>
              <a:t>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2799715" y="116205"/>
            <a:ext cx="33470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</a:rPr>
              <a:t>Baseline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 (unsupervised, Disparity, Left Right Consistency)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b="1" dirty="0">
                <a:sym typeface="+mn-ea"/>
              </a:rPr>
              <a:t>Godard </a:t>
            </a:r>
            <a:r>
              <a:rPr lang="de-DE" altLang="en-US" sz="1600" b="1" i="1" dirty="0">
                <a:sym typeface="+mn-ea"/>
              </a:rPr>
              <a:t>2019</a:t>
            </a:r>
            <a:r>
              <a:rPr lang="de-DE" altLang="en-US" sz="1600" i="1" dirty="0">
                <a:sym typeface="+mn-ea"/>
              </a:rPr>
              <a:t>  - </a:t>
            </a:r>
            <a:r>
              <a:rPr lang="de-DE" altLang="en-US" sz="1600" b="1" dirty="0">
                <a:sym typeface="+mn-ea"/>
              </a:rPr>
              <a:t>Monodepth 2 </a:t>
            </a:r>
            <a:r>
              <a:rPr lang="de-DE" altLang="en-US" sz="1600" dirty="0">
                <a:sym typeface="+mn-ea"/>
              </a:rPr>
              <a:t>[9] (Occlusion sensitive and edge sensitive, </a:t>
            </a:r>
            <a:r>
              <a:rPr lang="de-DE" altLang="en-US" sz="1600" b="1" dirty="0">
                <a:sym typeface="+mn-ea"/>
              </a:rPr>
              <a:t>our baseline</a:t>
            </a:r>
            <a:r>
              <a:rPr lang="de-DE" altLang="en-US" sz="1600" dirty="0">
                <a:sym typeface="+mn-ea"/>
              </a:rPr>
              <a:t>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depth maps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(via surface normal and superpixels)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normal estimation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inside the architecture</a:t>
              </a: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plane coefficients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-58420" y="428625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" y="471170"/>
            <a:ext cx="6239510" cy="188277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95" y="2497455"/>
            <a:ext cx="6238240" cy="1882775"/>
          </a:xfrm>
          <a:prstGeom prst="rect">
            <a:avLst/>
          </a:prstGeom>
        </p:spPr>
      </p:pic>
      <p:pic>
        <p:nvPicPr>
          <p:cNvPr id="33" name="Picture 32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195" y="4471035"/>
            <a:ext cx="6239510" cy="1883410"/>
          </a:xfrm>
          <a:prstGeom prst="rect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920750" y="4474210"/>
            <a:ext cx="44646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1383665" y="48895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3820" y="2494915"/>
            <a:ext cx="616839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6" name="Oval 25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6858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2376805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63800" y="42291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0347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03475" y="407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s 33"/>
          <p:cNvSpPr/>
          <p:nvPr/>
        </p:nvSpPr>
        <p:spPr>
          <a:xfrm>
            <a:off x="3087370" y="429260"/>
            <a:ext cx="6348730" cy="592582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0860" y="429260"/>
            <a:ext cx="6138545" cy="1853565"/>
          </a:xfrm>
          <a:prstGeom prst="rect">
            <a:avLst/>
          </a:prstGeom>
        </p:spPr>
      </p:pic>
      <p:pic>
        <p:nvPicPr>
          <p:cNvPr id="23" name="Picture 22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74670" y="2347595"/>
            <a:ext cx="6178550" cy="1864360"/>
          </a:xfrm>
          <a:prstGeom prst="rect">
            <a:avLst/>
          </a:prstGeom>
        </p:spPr>
      </p:pic>
      <p:pic>
        <p:nvPicPr>
          <p:cNvPr id="24" name="Picture 23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075305" y="4314190"/>
            <a:ext cx="6092190" cy="183769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40885" y="417195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097530" y="4288790"/>
            <a:ext cx="618998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003040" y="2347595"/>
            <a:ext cx="489140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975" y="1522095"/>
            <a:ext cx="3220720" cy="972820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8" y="2802890"/>
            <a:ext cx="3220085" cy="97282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4922" y="4072573"/>
            <a:ext cx="3220085" cy="9721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525" y="4958715"/>
            <a:ext cx="9121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+ </a:t>
            </a:r>
            <a:r>
              <a:rPr lang="de-DE">
                <a:solidFill>
                  <a:srgbClr val="FFC000"/>
                </a:solidFill>
                <a:sym typeface="+mn-ea"/>
              </a:rPr>
              <a:t>Superpixel Co</a:t>
            </a:r>
            <a:r>
              <a:rPr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>
                <a:solidFill>
                  <a:srgbClr val="FFC000"/>
                </a:solidFill>
                <a:sym typeface="+mn-ea"/>
              </a:rPr>
              <a:t>+ </a:t>
            </a:r>
            <a:r>
              <a:rPr lang="de-DE">
                <a:solidFill>
                  <a:srgbClr val="92D050"/>
                </a:solidFill>
                <a:sym typeface="+mn-ea"/>
              </a:rPr>
              <a:t>Normal Loss</a:t>
            </a:r>
            <a:endParaRPr lang="en-US"/>
          </a:p>
        </p:txBody>
      </p:sp>
      <p:pic>
        <p:nvPicPr>
          <p:cNvPr id="23" name="Picture 22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31432" y="5275898"/>
            <a:ext cx="3220085" cy="972185"/>
          </a:xfrm>
          <a:prstGeom prst="rect">
            <a:avLst/>
          </a:prstGeom>
        </p:spPr>
      </p:pic>
      <p:pic>
        <p:nvPicPr>
          <p:cNvPr id="19" name="Picture 18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8970" y="429895"/>
            <a:ext cx="5986780" cy="1809115"/>
          </a:xfrm>
          <a:prstGeom prst="rect">
            <a:avLst/>
          </a:prstGeom>
        </p:spPr>
      </p:pic>
      <p:pic>
        <p:nvPicPr>
          <p:cNvPr id="25" name="Picture 24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40723" y="2321560"/>
            <a:ext cx="5893435" cy="1780540"/>
          </a:xfrm>
          <a:prstGeom prst="rect">
            <a:avLst/>
          </a:prstGeom>
        </p:spPr>
      </p:pic>
      <p:pic>
        <p:nvPicPr>
          <p:cNvPr id="26" name="Picture 25" descr="/Users/felix/Google Drive/Uni/Master/Semester 2/Projektpraktikum Deep Learning in der Computer Vision_20-00-0980-pp/code/Deep-Learning-Lab/reference_code/monodepth2-master/test/4ch + Normal Decoder + Normal &amp;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38500" y="4439920"/>
            <a:ext cx="5898515" cy="178117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519295" y="-34290"/>
            <a:ext cx="3347085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/>
              <a:t>Baseline</a:t>
            </a:r>
            <a:endParaRPr lang="de-DE">
              <a:solidFill>
                <a:srgbClr val="92D05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3205480" y="3896360"/>
            <a:ext cx="5928995" cy="52197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sym typeface="+mn-ea"/>
              </a:rPr>
              <a:t>4 </a:t>
            </a:r>
            <a:r>
              <a:rPr lang="de-DE" altLang="en-US" sz="1400">
                <a:sym typeface="+mn-ea"/>
              </a:rPr>
              <a:t>C</a:t>
            </a:r>
            <a:r>
              <a:rPr lang="en-US" sz="1400">
                <a:sym typeface="+mn-ea"/>
              </a:rPr>
              <a:t>h </a:t>
            </a:r>
            <a:r>
              <a:rPr lang="de-DE" altLang="en-US" sz="1400">
                <a:sym typeface="+mn-ea"/>
              </a:rPr>
              <a:t>(RGB + SP)</a:t>
            </a:r>
            <a:r>
              <a:rPr lang="en-US" sz="1400">
                <a:sym typeface="+mn-ea"/>
              </a:rPr>
              <a:t> +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4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epth Block </a:t>
            </a:r>
            <a:r>
              <a:rPr lang="de-DE" altLang="en-US" sz="1400">
                <a:solidFill>
                  <a:srgbClr val="FDCA00"/>
                </a:solidFill>
                <a:sym typeface="+mn-ea"/>
              </a:rPr>
              <a:t>+</a:t>
            </a:r>
            <a:r>
              <a:rPr lang="de-DE" altLang="en-US" sz="1400">
                <a:solidFill>
                  <a:srgbClr val="92D050"/>
                </a:solidFill>
                <a:sym typeface="+mn-ea"/>
              </a:rPr>
              <a:t> </a:t>
            </a:r>
            <a:r>
              <a:rPr lang="de-DE" sz="1400">
                <a:solidFill>
                  <a:srgbClr val="FFC000"/>
                </a:solidFill>
                <a:sym typeface="+mn-ea"/>
              </a:rPr>
              <a:t>Superpixel Co</a:t>
            </a:r>
            <a:r>
              <a:rPr sz="1400">
                <a:solidFill>
                  <a:srgbClr val="FFC000"/>
                </a:solidFill>
                <a:sym typeface="+mn-ea"/>
              </a:rPr>
              <a:t>tinuous Loss </a:t>
            </a:r>
            <a:r>
              <a:rPr lang="de-DE" sz="1400">
                <a:solidFill>
                  <a:srgbClr val="92D050"/>
                </a:solidFill>
                <a:sym typeface="+mn-ea"/>
              </a:rPr>
              <a:t>+ Normal Loss</a:t>
            </a:r>
          </a:p>
        </p:txBody>
      </p:sp>
      <p:pic>
        <p:nvPicPr>
          <p:cNvPr id="28" name="Picture 27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492" y="431165"/>
            <a:ext cx="3220085" cy="97282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3238500" y="2110105"/>
            <a:ext cx="59715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sz="1600"/>
              <a:t>4 </a:t>
            </a:r>
            <a:r>
              <a:rPr lang="de-DE" sz="1600"/>
              <a:t>C</a:t>
            </a:r>
            <a:r>
              <a:rPr sz="1600"/>
              <a:t>h +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2 </a:t>
            </a:r>
            <a:r>
              <a:rPr lang="en-US" sz="1600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 sz="1600">
                <a:solidFill>
                  <a:srgbClr val="92D050"/>
                </a:solidFill>
                <a:sym typeface="+mn-ea"/>
              </a:rPr>
              <a:t>epth Block </a:t>
            </a:r>
            <a:r>
              <a:rPr sz="1600"/>
              <a:t>+ </a:t>
            </a:r>
            <a:r>
              <a:rPr lang="de-DE" sz="1600">
                <a:solidFill>
                  <a:srgbClr val="FFC000"/>
                </a:solidFill>
              </a:rPr>
              <a:t>Superpixel Co</a:t>
            </a:r>
            <a:r>
              <a:rPr sz="1600"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29" name="Oval 28"/>
          <p:cNvSpPr/>
          <p:nvPr/>
        </p:nvSpPr>
        <p:spPr>
          <a:xfrm>
            <a:off x="1300480" y="279717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327150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33345" y="527621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33345" y="28028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3965" y="152209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4150" y="534606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ch + Normal Decoder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Depth Decoder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4 ch + Normal Decoder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35250"/>
            <a:ext cx="8402320" cy="2017395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179705" rIns="215900" bIns="36195" rtlCol="0" anchor="b"/>
            <a:lstStyle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general (e.g. missing shields) 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Building border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tend to be sharper,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Trees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are recognized</a:t>
              </a: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71755" rIns="2159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928110" y="2868930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Deep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differentiable SLIC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28" grpId="0"/>
      <p:bldP spid="28" grpId="1"/>
      <p:bldP spid="28" grpId="2"/>
      <p:bldP spid="28" grpId="3"/>
      <p:bldP spid="25" grpId="0" bldLvl="0" animBg="1"/>
      <p:bldP spid="31" grpId="0" bldLvl="0" animBg="1"/>
      <p:bldP spid="32" grpId="0" bldLvl="0" animBg="1"/>
      <p:bldP spid="34" grpId="0" bldLvl="0" animBg="1"/>
      <p:bldP spid="39" grpId="0"/>
      <p:bldP spid="39" grpId="1"/>
      <p:bldP spid="39" grpId="2"/>
      <p:bldP spid="39" grpId="3"/>
      <p:bldP spid="40" grpId="0"/>
      <p:bldP spid="40" grpId="1"/>
      <p:bldP spid="40" grpId="2"/>
      <p:bldP spid="40" grpId="3"/>
      <p:bldP spid="687" grpId="0" animBg="1"/>
      <p:bldP spid="687" grpId="1" animBg="1"/>
      <p:bldP spid="687" grpId="2" animBg="1"/>
      <p:bldP spid="687" grpId="3" animBg="1"/>
      <p:bldP spid="687" grpId="4" animBg="1"/>
      <p:bldP spid="687" grpId="5" bldLvl="0" animBg="1"/>
      <p:bldP spid="45" grpId="0" bldLvl="0" animBg="1"/>
      <p:bldP spid="47" grpId="0"/>
      <p:bldP spid="56" grpId="0" bldLvl="0" animBg="1"/>
      <p:bldP spid="58" grpId="0"/>
      <p:bldP spid="58" grpId="1"/>
      <p:bldP spid="58" grpId="2"/>
      <p:bldP spid="58" grpId="3"/>
      <p:bldP spid="59" grpId="0"/>
      <p:bldP spid="59" grpId="1"/>
      <p:bldP spid="59" grpId="2"/>
      <p:bldP spid="59" grpId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normal coefficients</a:t>
            </a:r>
            <a:r>
              <a:rPr lang="de-DE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284720" y="516763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338060" y="481330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312025" y="553212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600" b="1">
                <a:solidFill>
                  <a:srgbClr val="E9503E"/>
                </a:solidFill>
              </a:rPr>
              <a:t>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lstStyle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2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𝑆𝑚𝑜𝑜𝑡h𝑛𝑒𝑠𝑠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𝑠𝑚𝑜𝑜𝑡h𝑛𝑒𝑠𝑠</m:t>
                    </m:r>
                  </m:oMath>
                </a14:m>
                <a:endParaRPr lang="de-DE" i="1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4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𝑃h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5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4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5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lstStyle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lstStyle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𝑡h𝑟𝑒𝑠h𝑜𝑙𝑑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6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3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4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5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6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7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</a:p>
        </p:txBody>
      </p:sp>
      <p:pic>
        <p:nvPicPr>
          <p:cNvPr id="2" name="Picture 1" descr="Pose_and_Depth_Network_M1-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4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687" grpId="0" animBg="1"/>
      <p:bldP spid="687" grpId="1" animBg="1"/>
      <p:bldP spid="687" grpId="2" animBg="1"/>
      <p:bldP spid="687" grpId="3" animBg="1"/>
      <p:bldP spid="687" grpId="4" animBg="1"/>
      <p:bldP spid="687" grpId="5" animBg="1"/>
      <p:bldP spid="691" grpId="0" animBg="1"/>
      <p:bldP spid="700" grpId="0"/>
      <p:bldP spid="711" grpId="0"/>
      <p:bldP spid="716" grpId="0"/>
      <p:bldP spid="717" grpId="0" animBg="1"/>
      <p:bldP spid="718" grpId="0"/>
      <p:bldP spid="723" grpId="0"/>
      <p:bldP spid="725" grpId="0"/>
      <p:bldP spid="726" grpId="0"/>
      <p:bldP spid="728" grpId="0"/>
      <p:bldP spid="728" grpId="1"/>
      <p:bldP spid="9" grpId="0"/>
      <p:bldP spid="9" grpId="1"/>
      <p:bldP spid="9" grpId="2"/>
      <p:bldP spid="9" grpId="3"/>
      <p:bldP spid="9" grpId="4"/>
      <p:bldP spid="9" grpId="5"/>
      <p:bldP spid="11" grpId="0"/>
      <p:bldP spid="11" grpId="1"/>
      <p:bldP spid="11" grpId="2"/>
      <p:bldP spid="11" grpId="3"/>
      <p:bldP spid="11" grpId="4"/>
      <p:bldP spid="11" grpId="5" bldLvl="0" animBg="1"/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48" grpId="0"/>
      <p:bldP spid="49" grpId="0" animBg="1"/>
      <p:bldP spid="5" grpId="0"/>
      <p:bldP spid="4" grpId="0" bldLvl="0" animBg="1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9" grpId="0"/>
      <p:bldP spid="9" grpId="1"/>
      <p:bldP spid="9" grpId="2"/>
      <p:bldP spid="9" grpId="3"/>
      <p:bldP spid="9" grpId="4"/>
      <p:bldP spid="11" grpId="0"/>
      <p:bldP spid="11" grpId="1"/>
      <p:bldP spid="11" grpId="2"/>
      <p:bldP spid="11" grpId="3"/>
      <p:bldP spid="11" grpId="4"/>
      <p:bldP spid="43" grpId="0"/>
      <p:bldP spid="43" grpId="1"/>
      <p:bldP spid="43" grpId="2"/>
      <p:bldP spid="43" grpId="3"/>
      <p:bldP spid="45" grpId="0"/>
      <p:bldP spid="45" grpId="1"/>
      <p:bldP spid="45" grpId="2"/>
      <p:bldP spid="14" grpId="0"/>
      <p:bldP spid="14" grpId="1"/>
      <p:bldP spid="14" grpId="2"/>
      <p:bldP spid="14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de-DE" altLang="en-US" sz="2000" dirty="0" err="1">
                <a:sym typeface="+mn-ea"/>
              </a:rPr>
              <a:t>Basic II - Normal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1094740" cy="772795"/>
              </a:xfrm>
              <a:prstGeom prst="rect">
                <a:avLst/>
              </a:prstGeom>
              <a:blipFill rotWithShape="1">
                <a:blip r:embed="rId2"/>
                <a:stretch>
                  <a:fillRect l="-52" t="-74" r="52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5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6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h𝑜𝑚𝑜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7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8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  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9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(0, 0, 0)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60" t="-155" r="-3835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de-DE" altLang="en-US"/>
              <a:t>P (X,Y,Z)</a:t>
            </a:r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770" y="1128395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1" grpId="0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4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/>
              <a:t>SP-Pooling Layer</a:t>
            </a:r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lstStyle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6215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Box 34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39" name="Oval 38"/>
          <p:cNvSpPr/>
          <p:nvPr/>
        </p:nvSpPr>
        <p:spPr>
          <a:xfrm>
            <a:off x="6953250" y="286893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15" y="4946015"/>
                <a:ext cx="8516620" cy="455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Photometric Error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synthesized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</a:p>
              <a:p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L1-Norm &amp; SSIM</a:t>
                </a: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" y="3039745"/>
                <a:ext cx="4132580" cy="1199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3329399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82863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69710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414188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328062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75766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b="1" dirty="0">
                    <a:latin typeface="Cambria Math" panose="02040503050406030204" charset="0"/>
                    <a:ea typeface="Cambria Math" panose="02040503050406030204" charset="0"/>
                  </a:rPr>
                  <a:t>Smoothness Error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encourages depth to be locally smooth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30" y="6009640"/>
                <a:ext cx="667575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271508" y="2989790"/>
            <a:ext cx="320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Minimum </a:t>
            </a:r>
            <a:r>
              <a:rPr lang="de-DE" b="1" dirty="0" err="1"/>
              <a:t>Photometric</a:t>
            </a:r>
            <a:r>
              <a:rPr lang="de-DE" b="1" dirty="0"/>
              <a:t> Error</a:t>
            </a:r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</a:p>
        </p:txBody>
      </p:sp>
      <p:sp>
        <p:nvSpPr>
          <p:cNvPr id="21" name="Freeform 18"/>
          <p:cNvSpPr/>
          <p:nvPr/>
        </p:nvSpPr>
        <p:spPr>
          <a:xfrm rot="16200000" flipH="1" flipV="1">
            <a:off x="246694" y="170817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3939"/>
            <a:ext cx="914400" cy="914400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6420000">
            <a:off x="6443345" y="386080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4880000">
            <a:off x="6713855" y="3844290"/>
            <a:ext cx="75565" cy="144145"/>
          </a:xfrm>
          <a:prstGeom prst="triangle">
            <a:avLst/>
          </a:prstGeom>
          <a:solidFill>
            <a:srgbClr val="9F1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1" grpId="0" bldLvl="0" animBg="1"/>
      <p:bldP spid="21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10795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3" grpId="0" animBg="1"/>
      <p:bldP spid="21" grpId="0" animBg="1"/>
      <p:bldP spid="22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1755" tIns="324000" rIns="71755" bIns="396000" rtlCol="0" anchor="b"/>
                <a:lstStyle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6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6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6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6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de-DE" altLang="en-US" sz="1200" dirty="0">
                    <a:solidFill>
                      <a:srgbClr val="E9503E">
                        <a:alpha val="70000"/>
                      </a:srgb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rgbClr val="E9503E">
                          <a:alpha val="70000"/>
                        </a:srgbClr>
                      </a:solidFill>
                    </a:rPr>
                    <a:t>Superpixel &amp; RGB (4-Ch)</a:t>
                  </a: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2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endParaRPr lang="de-DE" altLang="en-US" sz="12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7950" tIns="504190" rIns="107950" bIns="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Normal-to-Depth Block</a:t>
              </a:r>
              <a:endParaRPr lang="de-DE" altLang="en-US" sz="12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431800" rIns="71755" bIns="36195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6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6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improve depth accuracy with superpixel boundary</a:t>
              </a: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200" dirty="0">
                  <a:solidFill>
                    <a:srgbClr val="E9503E">
                      <a:alpha val="70000"/>
                    </a:srgbClr>
                  </a:solidFill>
                  <a:sym typeface="+mn-ea"/>
                </a:rPr>
                <a:t>enforce normal unity constraint on superpixel surface</a:t>
              </a:r>
              <a:r>
                <a:rPr lang="de-DE" altLang="en-US" sz="12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 </a:t>
              </a:r>
              <a:endParaRPr lang="de-DE" altLang="en-US" sz="1200" b="1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2935" y="5068570"/>
            <a:ext cx="1871345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17240" y="5222240"/>
            <a:ext cx="2288540" cy="597535"/>
          </a:xfrm>
          <a:prstGeom prst="roundRect">
            <a:avLst>
              <a:gd name="adj" fmla="val 10808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err="1">
                <a:sym typeface="+mn-ea"/>
              </a:rPr>
              <a:t>I</a:t>
            </a:r>
            <a:r>
              <a:rPr lang="de-DE" altLang="en-US" sz="2000" err="1">
                <a:sym typeface="+mn-ea"/>
              </a:rPr>
              <a:t>teration</a:t>
            </a:r>
            <a:r>
              <a:rPr lang="de-DE" altLang="en-US" sz="2000">
                <a:sym typeface="+mn-ea"/>
              </a:rPr>
              <a:t> I: </a:t>
            </a:r>
            <a:r>
              <a:rPr lang="en-US" sz="2000" dirty="0" err="1"/>
              <a:t>B</a:t>
            </a:r>
            <a:r>
              <a:rPr lang="de-DE" altLang="en-US" sz="2000" dirty="0" err="1"/>
              <a:t>asic I - Superpixel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90805" y="294513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438015" y="287782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879475" y="255524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SLIC 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8" name="raw_data-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00" y="2940050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8015" y="296672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4937765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nes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26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3418</Words>
  <Application>Microsoft Office PowerPoint</Application>
  <PresentationFormat>Bildschirmpräsentation (4:3)</PresentationFormat>
  <Paragraphs>723</Paragraphs>
  <Slides>55</Slides>
  <Notes>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3" baseType="lpstr">
      <vt:lpstr>Arial</vt:lpstr>
      <vt:lpstr>Bitstream Charter</vt:lpstr>
      <vt:lpstr>Calibri</vt:lpstr>
      <vt:lpstr>Cambria Math</vt:lpstr>
      <vt:lpstr>Open Sans</vt:lpstr>
      <vt:lpstr>Stafford</vt:lpstr>
      <vt:lpstr>Wingdings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3 pillar focus</vt:lpstr>
      <vt:lpstr>Improvements Iteration I: Basic I - Superpixel</vt:lpstr>
      <vt:lpstr>3 . Improvements        Iteration  I: 4 CH-Input: RGB+SP</vt:lpstr>
      <vt:lpstr>Improvements Iteration I: 4 Channel Input (Superpixel &amp; RGB)</vt:lpstr>
      <vt:lpstr>3.  Improvements      Iteration I: Basic II - Normal Computation</vt:lpstr>
      <vt:lpstr>3. Improvements     Iteration II: Introducing N2D Block</vt:lpstr>
      <vt:lpstr>Improvements Iteration 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Demo: Compare Results</vt:lpstr>
      <vt:lpstr>4. Results     Demo II</vt:lpstr>
      <vt:lpstr>4. Results     Demo II</vt:lpstr>
      <vt:lpstr>4. Results     Demo II</vt:lpstr>
      <vt:lpstr>4. Results     Demo II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Improvements Basic I: Superpixel - Demo on KITTI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Iteration I: Basic II - Normal Computation</vt:lpstr>
      <vt:lpstr>3.  Improvements      Improvement normals with Superpixel</vt:lpstr>
      <vt:lpstr>4. Results     Demo II</vt:lpstr>
      <vt:lpstr>4. Results     Demo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Jan Coccejus</cp:lastModifiedBy>
  <cp:revision>202</cp:revision>
  <dcterms:created xsi:type="dcterms:W3CDTF">2020-02-12T23:32:12Z</dcterms:created>
  <dcterms:modified xsi:type="dcterms:W3CDTF">2020-02-13T08:09:17Z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